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60" r:id="rId5"/>
    <p:sldId id="259" r:id="rId6"/>
    <p:sldId id="261" r:id="rId7"/>
    <p:sldId id="267" r:id="rId8"/>
    <p:sldId id="262" r:id="rId9"/>
    <p:sldId id="263" r:id="rId10"/>
    <p:sldId id="264" r:id="rId11"/>
    <p:sldId id="258" r:id="rId12"/>
    <p:sldId id="266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8D583-0426-44F0-A2E5-37FFF5BF0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7B3878-93A2-4027-907E-7E593B3C9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7633D-C6DF-432E-830F-E57150662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226BE-D070-4FD4-AA84-7EF354EE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11B0A-5F25-494C-849D-3773FD02F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8985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568E9-961C-4A00-A04C-448756564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90B540-36A6-48DD-AAD6-C1C4A2915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CD2C-F585-469D-BBA2-D3B9B5F74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27642-15F1-4F13-9F33-6C0F454FA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610CD-BBA2-4940-A014-B3DED167F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512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4D1570-80E4-4C58-A28E-06A06C63EC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B274F2-D4CF-4286-8A3B-738FDDB2C4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12E40-EB7A-4118-B7C6-93175EF62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A9DB0-0508-4179-812F-A78DA3487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D9346-62AF-4448-86FD-E248C07F4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309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3BDC6-B985-4099-87C6-AC00B44F1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62F96-247E-4E5D-8A52-6759D57F3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3ACF4-30B8-44FF-96A9-55697964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3B648-2D44-44FD-A700-6A3010949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C5F9E-9260-4C10-84FF-325C75B48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4274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ADCBC-71DE-4899-9C12-DA20FDEC1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089FC-C63A-47D5-8AAD-4725308EE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FBDA7-BBC8-4BB2-8E40-C607A292C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663CF-23F7-4728-8D71-55C49D5D2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5246C-B5C8-435A-9A54-72AD7DDFE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5232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0601E-51A5-4996-8220-CED71320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91865-42B1-46C6-B081-2B82F6656C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BF6B7-398F-43D9-8D3B-EAA323479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3C772A-4E71-4F5A-805C-A7D639568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C19FA0-48C0-4CB1-9A49-AA6FF5A8F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43EFE0-24D0-4936-8846-500955AD2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8747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96F1A-DF74-49A1-8F76-44207EE0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52E9A-09B2-4F66-B268-34B05AE72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02651-7F8F-4139-837F-C8F882FC2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1A5ED0-3F0A-43CA-99DA-258D288E1E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2F0087-4115-48C3-9233-1118750EA1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930ADF-BF52-41D1-98F8-DBA0ABBC7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FE34F9-07F3-4EA9-B1DD-4EBB230F0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4BF35A-3DBF-4949-97DB-4EBE31A13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003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68F55-C976-4D40-9D7B-42A91655C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7BA1E0-1436-4044-9986-721B4ADF8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F58CE6-E930-47B5-8866-C6E462D1F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C9E279-1CDB-4393-8287-9D60FBF2D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475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C5BA24-524C-4551-812B-0FDC72A44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1C627C-B13E-43C8-B51C-6391FBF25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B80F6-349E-4DBA-8AA7-179B1799B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5702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A02EE-5BA2-4EA9-9258-15E5E2CF4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3CED5-B5B8-4D41-9C7A-798BF7223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7C4582-081B-4EBB-A29B-0F6A4C5A6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14FE5E-01B8-4045-9F6B-C9AFCC5E2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8E6B1F-95C2-414E-B0B6-9A38F2256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87E257-67C8-43D8-B93D-80222D0FC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4781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7C0B7-19BA-4106-8FFB-11422CB61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3183F2-10B5-4B9F-A399-949053008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8954A-387B-4992-9A9C-A04419D00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CD2D82-8AC5-4176-8CE7-DC1A153E0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B3A56E-0EDC-4FD4-8C27-E1AEA1025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EC78F-30CF-4499-8BF0-5ACABB8A7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89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53FE16-261B-4FCB-A72A-F5A86B52E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AE0C3-9768-4C19-A947-2AEE42C0A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048E5-53D2-4528-82DF-8FF46C7465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22D0D-90C0-4B29-AFF4-4984980C372A}" type="datetimeFigureOut">
              <a:rPr lang="en-IN" smtClean="0"/>
              <a:t>08-01-2022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04B28C-5E1F-4660-8329-153971057B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19590-87A3-44E0-829D-8E899FBF51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D5A9A-39BD-4014-8BDF-B3BCB6CE94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4865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694DF-11E3-4B7B-B5C0-65FBDCD14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675" y="1227137"/>
            <a:ext cx="10668000" cy="2600552"/>
          </a:xfrm>
        </p:spPr>
        <p:txBody>
          <a:bodyPr>
            <a:noAutofit/>
          </a:bodyPr>
          <a:lstStyle/>
          <a:p>
            <a:r>
              <a:rPr lang="en-US" sz="4800" b="1" dirty="0">
                <a:latin typeface="SansSerif" panose="00000400000000000000" pitchFamily="2" charset="2"/>
              </a:rPr>
              <a:t>UAV and UAV Controller</a:t>
            </a:r>
            <a:br>
              <a:rPr lang="en-US" sz="4800" b="1" dirty="0">
                <a:latin typeface="SansSerif" panose="00000400000000000000" pitchFamily="2" charset="2"/>
              </a:rPr>
            </a:br>
            <a:r>
              <a:rPr lang="en-US" sz="4800" b="1" dirty="0">
                <a:latin typeface="SansSerif" panose="00000400000000000000" pitchFamily="2" charset="2"/>
              </a:rPr>
              <a:t>Authentication and Communication</a:t>
            </a:r>
            <a:br>
              <a:rPr lang="en-US" sz="4800" b="1" dirty="0">
                <a:latin typeface="SansSerif" panose="00000400000000000000" pitchFamily="2" charset="2"/>
              </a:rPr>
            </a:br>
            <a:r>
              <a:rPr lang="en-US" sz="4800" b="1" dirty="0">
                <a:latin typeface="SansSerif" panose="00000400000000000000" pitchFamily="2" charset="2"/>
              </a:rPr>
              <a:t>Security</a:t>
            </a:r>
            <a:endParaRPr lang="en-IN" sz="4800" b="1" dirty="0">
              <a:latin typeface="SansSerif" panose="00000400000000000000" pitchFamily="2" charset="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68980F-2305-4813-ADA6-F449E6179D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46644"/>
            <a:ext cx="9144000" cy="1380932"/>
          </a:xfrm>
        </p:spPr>
        <p:txBody>
          <a:bodyPr>
            <a:normAutofit/>
          </a:bodyPr>
          <a:lstStyle/>
          <a:p>
            <a:r>
              <a:rPr lang="en-IN" dirty="0"/>
              <a:t>Abhinav Kumar</a:t>
            </a:r>
          </a:p>
          <a:p>
            <a:r>
              <a:rPr lang="en-IN" dirty="0"/>
              <a:t>2019CS50415</a:t>
            </a:r>
          </a:p>
        </p:txBody>
      </p:sp>
    </p:spTree>
    <p:extLst>
      <p:ext uri="{BB962C8B-B14F-4D97-AF65-F5344CB8AC3E}">
        <p14:creationId xmlns:p14="http://schemas.microsoft.com/office/powerpoint/2010/main" val="795711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7A76E6-87CC-4742-9D40-F7B13C2CF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SansSerif" panose="00000400000000000000" pitchFamily="2" charset="2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5FBA4-BE48-4FC8-8462-3DCB84D8D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1782981"/>
            <a:ext cx="8603170" cy="4393982"/>
          </a:xfrm>
        </p:spPr>
        <p:txBody>
          <a:bodyPr>
            <a:normAutofit/>
          </a:bodyPr>
          <a:lstStyle/>
          <a:p>
            <a:r>
              <a:rPr lang="en-US" sz="2400" dirty="0"/>
              <a:t>Able to identify a possible security flaw</a:t>
            </a:r>
          </a:p>
          <a:p>
            <a:r>
              <a:rPr lang="en-US" sz="2400" dirty="0"/>
              <a:t>Able to stop the drone for some second and was able to change the speed by one attacker file</a:t>
            </a:r>
          </a:p>
          <a:p>
            <a:r>
              <a:rPr lang="en-US" sz="2400" dirty="0"/>
              <a:t>Able to stop the drop for a long time and when it again come back it was on a different location which was far from the location at which it stopped by another attacker file</a:t>
            </a:r>
          </a:p>
          <a:p>
            <a:r>
              <a:rPr lang="en-US" sz="2400" dirty="0"/>
              <a:t>This shows that we can send a command without being a legitimate user</a:t>
            </a:r>
          </a:p>
          <a:p>
            <a:endParaRPr lang="en-IN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DBC848-40BF-4A5D-9656-2656BE23E3EF}"/>
              </a:ext>
            </a:extLst>
          </p:cNvPr>
          <p:cNvSpPr txBox="1"/>
          <p:nvPr/>
        </p:nvSpPr>
        <p:spPr>
          <a:xfrm>
            <a:off x="10916874" y="6346272"/>
            <a:ext cx="105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Page No: 9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334016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90005-49F3-4D0E-BF61-95F75DAA9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3600" b="1">
                <a:latin typeface="SansSerif" panose="00000400000000000000" pitchFamily="2" charset="2"/>
              </a:rPr>
              <a:t>Conclusions and Future Works</a:t>
            </a:r>
            <a:endParaRPr lang="en-IN" sz="3600" b="1" dirty="0">
              <a:latin typeface="SansSerif" panose="00000400000000000000" pitchFamily="2" charset="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22C18-D073-4F9A-8922-8BE4EE57B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IN" sz="2400"/>
              <a:t>Conclusions: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/>
              <a:t>MAVLink has found to have security vulnerability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/>
              <a:t>A attacker can easily send messages and get control over it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/>
              <a:t>A lot of work has to be done to make MAVLink more secure</a:t>
            </a:r>
          </a:p>
          <a:p>
            <a:pPr marL="457200" lvl="1" indent="0">
              <a:buNone/>
            </a:pPr>
            <a:endParaRPr lang="en-IN" sz="2000"/>
          </a:p>
          <a:p>
            <a:r>
              <a:rPr lang="en-IN" sz="2400"/>
              <a:t>Future Works: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/>
              <a:t>This work can be repeated on real drone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/>
              <a:t>Confirming the attack by using mavlink version 2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/>
              <a:t>Exploring the attack with more types of messages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/>
              <a:t>Finding the solution to prevent this type of attack</a:t>
            </a:r>
          </a:p>
          <a:p>
            <a:endParaRPr lang="en-IN" sz="2000"/>
          </a:p>
          <a:p>
            <a:endParaRPr lang="en-IN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690746-0DB5-4CA3-AC82-818B8E107525}"/>
              </a:ext>
            </a:extLst>
          </p:cNvPr>
          <p:cNvSpPr txBox="1"/>
          <p:nvPr/>
        </p:nvSpPr>
        <p:spPr>
          <a:xfrm>
            <a:off x="10916874" y="6346272"/>
            <a:ext cx="105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Page No: 10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253090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B6CA35-6D7C-42F9-A54F-A45C7C915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SansSerif" panose="00000400000000000000" pitchFamily="2" charset="2"/>
              </a:rPr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E4D00-1744-40E9-A55B-DE9AE2C43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IN" sz="2400" dirty="0"/>
              <a:t>Very few resources available</a:t>
            </a:r>
          </a:p>
          <a:p>
            <a:r>
              <a:rPr lang="en-IN" sz="2400" dirty="0"/>
              <a:t>Not able to find how to use </a:t>
            </a:r>
            <a:r>
              <a:rPr lang="en-IN" sz="2400" dirty="0" err="1"/>
              <a:t>mavlink</a:t>
            </a:r>
            <a:r>
              <a:rPr lang="en-IN" sz="2400" dirty="0"/>
              <a:t> v2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4E6384-9CAB-4A09-BDDB-7B40B4C2B9F8}"/>
              </a:ext>
            </a:extLst>
          </p:cNvPr>
          <p:cNvSpPr txBox="1"/>
          <p:nvPr/>
        </p:nvSpPr>
        <p:spPr>
          <a:xfrm>
            <a:off x="10916874" y="6346272"/>
            <a:ext cx="105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Page No: 11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67304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472BC7-943F-4030-963E-857569E86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>
                <a:solidFill>
                  <a:schemeClr val="tx1"/>
                </a:solidFill>
                <a:latin typeface="SansSerif" panose="00000400000000000000" pitchFamily="2" charset="2"/>
              </a:rPr>
              <a:t>Thank You</a:t>
            </a:r>
            <a:endParaRPr lang="en-US" sz="8000" kern="1200" dirty="0">
              <a:solidFill>
                <a:schemeClr val="tx1"/>
              </a:solidFill>
              <a:latin typeface="SansSerif" panose="00000400000000000000" pitchFamily="2" charset="2"/>
            </a:endParaRPr>
          </a:p>
        </p:txBody>
      </p:sp>
      <p:sp>
        <p:nvSpPr>
          <p:cNvPr id="18" name="Rectangle 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53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6F4368-1B57-46FA-BC23-80E328AE7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SansSerif" panose="00000400000000000000" pitchFamily="2" charset="2"/>
              </a:rPr>
              <a:t>Drones(UAVs)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4213E056-3456-4BA3-B059-02B11160A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1782981"/>
            <a:ext cx="6842935" cy="4393982"/>
          </a:xfrm>
        </p:spPr>
        <p:txBody>
          <a:bodyPr>
            <a:normAutofit/>
          </a:bodyPr>
          <a:lstStyle/>
          <a:p>
            <a:r>
              <a:rPr lang="en-US" sz="2400" dirty="0"/>
              <a:t>Vehicles that are controlled remotely from a Ground Control Station (GCS) or autonomously by a programmed mission</a:t>
            </a:r>
          </a:p>
          <a:p>
            <a:r>
              <a:rPr lang="en-US" sz="2400" dirty="0"/>
              <a:t>There are difference types of UAVs based 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payload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flying mechanism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range and altitude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speed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flight time and power supply</a:t>
            </a:r>
          </a:p>
          <a:p>
            <a:r>
              <a:rPr lang="en-US" sz="2400" dirty="0"/>
              <a:t>There are two main purposes of drones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Commercial usage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Military usage</a:t>
            </a:r>
          </a:p>
          <a:p>
            <a:endParaRPr lang="en-US" sz="2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sky, air&#10;&#10;Description automatically generated">
            <a:extLst>
              <a:ext uri="{FF2B5EF4-FFF2-40B4-BE49-F238E27FC236}">
                <a16:creationId xmlns:a16="http://schemas.microsoft.com/office/drawing/2014/main" id="{D9A8E27D-DA13-4164-B8D4-F39FB6452E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>
          <a:xfrm>
            <a:off x="7486403" y="2236816"/>
            <a:ext cx="3486312" cy="3486312"/>
          </a:xfrm>
          <a:custGeom>
            <a:avLst/>
            <a:gdLst/>
            <a:ahLst/>
            <a:cxnLst/>
            <a:rect l="l" t="t" r="r" b="b"/>
            <a:pathLst>
              <a:path w="4291285" h="4291285">
                <a:moveTo>
                  <a:pt x="2145643" y="0"/>
                </a:moveTo>
                <a:lnTo>
                  <a:pt x="4291285" y="2145643"/>
                </a:lnTo>
                <a:lnTo>
                  <a:pt x="2145643" y="4291285"/>
                </a:lnTo>
                <a:lnTo>
                  <a:pt x="0" y="2145643"/>
                </a:lnTo>
                <a:close/>
              </a:path>
            </a:pathLst>
          </a:cu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5DC4AF0-206D-45A7-9337-F2B0A10AD9A3}"/>
              </a:ext>
            </a:extLst>
          </p:cNvPr>
          <p:cNvSpPr txBox="1"/>
          <p:nvPr/>
        </p:nvSpPr>
        <p:spPr>
          <a:xfrm>
            <a:off x="10916874" y="6346272"/>
            <a:ext cx="105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Page No: 1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401092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E5A497-572B-4CF2-B1BE-9B36CA0C1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SansSerif" panose="00000400000000000000" pitchFamily="2" charset="2"/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1730A-B1F4-4DB0-9468-21210CED5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6" y="1782981"/>
            <a:ext cx="9915159" cy="4393982"/>
          </a:xfrm>
        </p:spPr>
        <p:txBody>
          <a:bodyPr>
            <a:normAutofit/>
          </a:bodyPr>
          <a:lstStyle/>
          <a:p>
            <a:r>
              <a:rPr lang="en-IN" sz="2400" dirty="0"/>
              <a:t>Wide range of use</a:t>
            </a:r>
          </a:p>
          <a:p>
            <a:r>
              <a:rPr lang="en-IN" sz="2400" dirty="0"/>
              <a:t>Several interesting projects are going 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 dirty="0" err="1"/>
              <a:t>VirusCopter</a:t>
            </a:r>
            <a:endParaRPr lang="en-IN" sz="20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/>
              <a:t>Facebook  Aquila </a:t>
            </a:r>
            <a:r>
              <a:rPr lang="en-IN" sz="2000" dirty="0"/>
              <a:t>and Google Loon</a:t>
            </a:r>
          </a:p>
          <a:p>
            <a:r>
              <a:rPr lang="en-US" sz="2400" dirty="0"/>
              <a:t>UAVs can be connected to  cellular  networks  as  new  types  of  user  equipment</a:t>
            </a:r>
          </a:p>
          <a:p>
            <a:r>
              <a:rPr lang="en-IN" sz="2400" dirty="0"/>
              <a:t>UAVs are </a:t>
            </a:r>
            <a:r>
              <a:rPr lang="en-US" sz="2400" dirty="0"/>
              <a:t>becoming more prone to security attacks</a:t>
            </a:r>
            <a:endParaRPr lang="en-IN" sz="2400" dirty="0"/>
          </a:p>
          <a:p>
            <a:r>
              <a:rPr lang="en-US" sz="2400" dirty="0"/>
              <a:t>The wireless communication channel opens up the door for several types of remote attacks</a:t>
            </a:r>
          </a:p>
          <a:p>
            <a:endParaRPr lang="en-IN" sz="2400" dirty="0"/>
          </a:p>
          <a:p>
            <a:endParaRPr lang="en-IN" sz="2400" dirty="0"/>
          </a:p>
          <a:p>
            <a:endParaRPr lang="en-IN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4881A0-3A91-47C3-91BA-AF0252ECF5C5}"/>
              </a:ext>
            </a:extLst>
          </p:cNvPr>
          <p:cNvSpPr txBox="1"/>
          <p:nvPr/>
        </p:nvSpPr>
        <p:spPr>
          <a:xfrm>
            <a:off x="10916874" y="6346272"/>
            <a:ext cx="105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Page No: 2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4282203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699C75-1B62-42C9-A2F8-ACE327B08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SansSerif" panose="00000400000000000000" pitchFamily="2" charset="2"/>
              </a:rPr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3B7E9-CEDB-438E-A77F-0E077EB38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876287"/>
            <a:ext cx="8827103" cy="4393982"/>
          </a:xfrm>
        </p:spPr>
        <p:txBody>
          <a:bodyPr>
            <a:normAutofit/>
          </a:bodyPr>
          <a:lstStyle/>
          <a:p>
            <a:r>
              <a:rPr lang="en-US" sz="2400" dirty="0"/>
              <a:t>To carry out a security analysis of the </a:t>
            </a:r>
            <a:r>
              <a:rPr lang="en-US" sz="2400" dirty="0" err="1"/>
              <a:t>MAVLink</a:t>
            </a:r>
            <a:r>
              <a:rPr lang="en-US" sz="2400" dirty="0"/>
              <a:t> protocol</a:t>
            </a:r>
          </a:p>
          <a:p>
            <a:r>
              <a:rPr lang="en-US" sz="2400" dirty="0"/>
              <a:t>Create a simulated environment of UAV and UAV controller</a:t>
            </a:r>
          </a:p>
          <a:p>
            <a:r>
              <a:rPr lang="en-US" sz="2400" dirty="0"/>
              <a:t>Try illegally connecting to drone and sending message when already a real user is connected </a:t>
            </a:r>
          </a:p>
          <a:p>
            <a:r>
              <a:rPr lang="en-US" sz="2400" dirty="0"/>
              <a:t>The </a:t>
            </a:r>
            <a:r>
              <a:rPr lang="en-US" sz="2400" dirty="0" err="1"/>
              <a:t>MAVLink</a:t>
            </a:r>
            <a:r>
              <a:rPr lang="en-US" sz="2400" dirty="0"/>
              <a:t> protocol specifications such as the different messages and message structure have been examined</a:t>
            </a:r>
          </a:p>
          <a:p>
            <a:endParaRPr lang="en-IN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8C6EB0-20AD-462D-AA95-CC080DA0B723}"/>
              </a:ext>
            </a:extLst>
          </p:cNvPr>
          <p:cNvSpPr txBox="1"/>
          <p:nvPr/>
        </p:nvSpPr>
        <p:spPr>
          <a:xfrm>
            <a:off x="10916874" y="6346272"/>
            <a:ext cx="105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Page No: 3</a:t>
            </a:r>
          </a:p>
        </p:txBody>
      </p:sp>
    </p:spTree>
    <p:extLst>
      <p:ext uri="{BB962C8B-B14F-4D97-AF65-F5344CB8AC3E}">
        <p14:creationId xmlns:p14="http://schemas.microsoft.com/office/powerpoint/2010/main" val="2338202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5A2D11-8849-4045-87A3-F979D7624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3600" b="1" dirty="0" err="1">
                <a:latin typeface="SansSerif" panose="00000400000000000000" pitchFamily="2" charset="2"/>
              </a:rPr>
              <a:t>MAVLink</a:t>
            </a:r>
            <a:r>
              <a:rPr lang="en-IN" sz="3600" b="1" dirty="0">
                <a:latin typeface="SansSerif" panose="00000400000000000000" pitchFamily="2" charset="2"/>
              </a:rPr>
              <a:t>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5E5CD-640C-4A6E-8507-2828443C1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981092" cy="4393982"/>
          </a:xfrm>
        </p:spPr>
        <p:txBody>
          <a:bodyPr>
            <a:normAutofit/>
          </a:bodyPr>
          <a:lstStyle/>
          <a:p>
            <a:r>
              <a:rPr lang="en-US" sz="2400" dirty="0"/>
              <a:t>A very lightweight messaging protocol for communicating between UAV and GCS</a:t>
            </a:r>
          </a:p>
          <a:p>
            <a:r>
              <a:rPr lang="en-US" sz="2400" dirty="0"/>
              <a:t>The protocol defines a large set of messages</a:t>
            </a:r>
          </a:p>
          <a:p>
            <a:r>
              <a:rPr lang="en-US" sz="2400" dirty="0"/>
              <a:t>A message is sent bytewise over the communication channel, followed by a checksum for error correction</a:t>
            </a:r>
          </a:p>
          <a:p>
            <a:r>
              <a:rPr lang="en-US" sz="2400" dirty="0"/>
              <a:t>Message types are identified by the ID field on the packet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IN" sz="20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F2AE4F0C-911E-48B1-92C6-9CCB22F3D7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902" y="1457471"/>
            <a:ext cx="4860047" cy="4361892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5FEA5534-366F-4732-9E51-B41639492F32}"/>
              </a:ext>
            </a:extLst>
          </p:cNvPr>
          <p:cNvSpPr txBox="1"/>
          <p:nvPr/>
        </p:nvSpPr>
        <p:spPr>
          <a:xfrm>
            <a:off x="10916874" y="6346272"/>
            <a:ext cx="105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Page No: 4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153288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67D85D-D5C7-494D-82DA-96A3AFB9E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SansSerif" panose="00000400000000000000" pitchFamily="2" charset="2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3D09E-97C5-4171-929C-1099816D4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1782981"/>
            <a:ext cx="4500031" cy="4393982"/>
          </a:xfrm>
        </p:spPr>
        <p:txBody>
          <a:bodyPr>
            <a:normAutofit/>
          </a:bodyPr>
          <a:lstStyle/>
          <a:p>
            <a:r>
              <a:rPr lang="en-US" sz="2400" dirty="0"/>
              <a:t>We used a simulator from the SITL environment, providing a virtual drone with the GCS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Starts copter at home location with speed 1m/s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Provide TCP port 5760 for connection</a:t>
            </a:r>
          </a:p>
          <a:p>
            <a:r>
              <a:rPr lang="en-US" sz="2400" dirty="0"/>
              <a:t>SITL is used in combination with a GCS, like </a:t>
            </a:r>
            <a:r>
              <a:rPr lang="en-US" sz="2400" dirty="0" err="1"/>
              <a:t>MAVProxy</a:t>
            </a:r>
            <a:endParaRPr lang="en-US" sz="24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Connects to the Copter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Provides 3 UDP port for our use which we can connect to drone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8" name="Rectangle 14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46C4CF8B-A635-4DA4-A4B2-0F370DA2FC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770" y="1782982"/>
            <a:ext cx="4756309" cy="2116558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9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4083087-DDD6-4D06-973D-F660C9E0DD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825" y="4060406"/>
            <a:ext cx="6176201" cy="208446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00A23CE-1443-4392-A4D5-9841B95BC8AE}"/>
              </a:ext>
            </a:extLst>
          </p:cNvPr>
          <p:cNvSpPr txBox="1"/>
          <p:nvPr/>
        </p:nvSpPr>
        <p:spPr>
          <a:xfrm>
            <a:off x="10916874" y="6346272"/>
            <a:ext cx="105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Page No: 5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493112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1C5792-2446-4CA7-BFE8-FFB0D5A9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SansSerif" panose="00000400000000000000" pitchFamily="2" charset="2"/>
              </a:rPr>
              <a:t>Methodology </a:t>
            </a:r>
            <a:r>
              <a:rPr lang="en-IN" sz="3600" b="1" dirty="0" err="1">
                <a:latin typeface="SansSerif" panose="00000400000000000000" pitchFamily="2" charset="2"/>
              </a:rPr>
              <a:t>Contd</a:t>
            </a:r>
            <a:r>
              <a:rPr lang="en-IN" sz="3600" b="1" dirty="0">
                <a:latin typeface="SansSerif" panose="00000400000000000000" pitchFamily="2" charset="2"/>
              </a:rPr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1F20D-7DF9-46DE-8E1B-08AAB6775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en-US" sz="2400" dirty="0"/>
              <a:t>We used Mission Planner for the GUI connected via UDP port 14450</a:t>
            </a:r>
          </a:p>
          <a:p>
            <a:r>
              <a:rPr lang="en-US" sz="2400" dirty="0"/>
              <a:t>Real user will be connected via UDP port 14451</a:t>
            </a:r>
          </a:p>
          <a:p>
            <a:r>
              <a:rPr lang="en-US" sz="2400" dirty="0"/>
              <a:t>Attacker user will be connected via UDP port 14452</a:t>
            </a:r>
          </a:p>
          <a:p>
            <a:r>
              <a:rPr lang="en-US" sz="2400" dirty="0"/>
              <a:t>Used </a:t>
            </a:r>
            <a:r>
              <a:rPr lang="en-US" sz="2400" dirty="0" err="1"/>
              <a:t>wireshark</a:t>
            </a:r>
            <a:r>
              <a:rPr lang="en-US" sz="2400" dirty="0"/>
              <a:t> to capture the messages sent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IN" sz="20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CD5169B-28FD-41E0-93EA-F320B03D2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312" y="2108602"/>
            <a:ext cx="6627220" cy="3512426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1130B0E-F78C-4F6D-9830-97CB626AC41F}"/>
              </a:ext>
            </a:extLst>
          </p:cNvPr>
          <p:cNvSpPr txBox="1"/>
          <p:nvPr/>
        </p:nvSpPr>
        <p:spPr>
          <a:xfrm>
            <a:off x="10916874" y="6346272"/>
            <a:ext cx="105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Page No: 6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045083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AF3AF8-5CDB-483C-A6B5-3DA55CAC2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SansSerif" panose="00000400000000000000" pitchFamily="2" charset="2"/>
              </a:rPr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56C0C-0F8F-4F6A-95B4-5FE514999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IN" sz="2400" dirty="0"/>
              <a:t>Two ways of communicating to the drone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 dirty="0" err="1"/>
              <a:t>pymavlink</a:t>
            </a:r>
            <a:endParaRPr lang="en-IN" sz="20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 dirty="0" err="1"/>
              <a:t>Dronekit</a:t>
            </a:r>
            <a:endParaRPr lang="en-IN" sz="2000" dirty="0"/>
          </a:p>
          <a:p>
            <a:r>
              <a:rPr lang="en-IN" sz="2400" dirty="0"/>
              <a:t>First thing we need is to connect to the drone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 dirty="0"/>
              <a:t>By </a:t>
            </a:r>
            <a:r>
              <a:rPr lang="en-IN" sz="2000" dirty="0" err="1"/>
              <a:t>pymavlink</a:t>
            </a:r>
            <a:r>
              <a:rPr lang="en-IN" sz="2000" dirty="0"/>
              <a:t>: </a:t>
            </a:r>
          </a:p>
          <a:p>
            <a:pPr marL="457200" lvl="1" indent="0">
              <a:buNone/>
            </a:pPr>
            <a:r>
              <a:rPr lang="en-IN" sz="2000" b="0" i="0" u="none" strike="noStrike" baseline="0" dirty="0">
                <a:solidFill>
                  <a:srgbClr val="000000"/>
                </a:solidFill>
                <a:latin typeface="LMMono12-Regular"/>
              </a:rPr>
              <a:t>	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LMMono12-Regular"/>
              </a:rPr>
              <a:t>master </a:t>
            </a:r>
            <a:r>
              <a:rPr lang="en-IN" sz="1800" b="0" i="0" u="none" strike="noStrike" baseline="0" dirty="0">
                <a:solidFill>
                  <a:srgbClr val="666666"/>
                </a:solidFill>
                <a:latin typeface="LMMono12-Regular"/>
              </a:rPr>
              <a:t>= </a:t>
            </a:r>
            <a:r>
              <a:rPr lang="en-IN" sz="1800" b="0" i="0" u="none" strike="noStrike" baseline="0" dirty="0" err="1">
                <a:solidFill>
                  <a:srgbClr val="000000"/>
                </a:solidFill>
                <a:latin typeface="LMMono12-Regular"/>
              </a:rPr>
              <a:t>mavutil</a:t>
            </a:r>
            <a:r>
              <a:rPr lang="en-IN" sz="1800" b="0" i="0" u="none" strike="noStrike" baseline="0" dirty="0" err="1">
                <a:solidFill>
                  <a:srgbClr val="666666"/>
                </a:solidFill>
                <a:latin typeface="LMMono12-Regular"/>
              </a:rPr>
              <a:t>.</a:t>
            </a:r>
            <a:r>
              <a:rPr lang="en-IN" sz="1800" b="0" i="0" u="none" strike="noStrike" baseline="0" dirty="0" err="1">
                <a:solidFill>
                  <a:srgbClr val="000000"/>
                </a:solidFill>
                <a:latin typeface="LMMono12-Regular"/>
              </a:rPr>
              <a:t>mavlink_connection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LMMono12-Regular"/>
              </a:rPr>
              <a:t>(</a:t>
            </a:r>
            <a:r>
              <a:rPr lang="en-IN" sz="1800" b="0" i="0" u="none" strike="noStrike" baseline="0" dirty="0">
                <a:solidFill>
                  <a:srgbClr val="BB2121"/>
                </a:solidFill>
                <a:latin typeface="LMMono12-Regular"/>
              </a:rPr>
              <a:t>'service protocol :IP ADDRESS:PORT'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LMMono12-Regular"/>
              </a:rPr>
              <a:t>)</a:t>
            </a:r>
            <a:endParaRPr lang="en-IN" sz="20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2000" dirty="0"/>
              <a:t>By </a:t>
            </a:r>
            <a:r>
              <a:rPr lang="en-IN" sz="2000" dirty="0" err="1"/>
              <a:t>Dronkit</a:t>
            </a:r>
            <a:r>
              <a:rPr lang="en-IN" sz="2000" dirty="0"/>
              <a:t>:</a:t>
            </a:r>
          </a:p>
          <a:p>
            <a:pPr marL="457200" lvl="1" indent="0">
              <a:buNone/>
            </a:pPr>
            <a:r>
              <a:rPr lang="en-IN" sz="2000" dirty="0"/>
              <a:t>	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LMMono12-Regular"/>
              </a:rPr>
              <a:t>vehicle </a:t>
            </a:r>
            <a:r>
              <a:rPr lang="en-US" sz="1800" b="0" i="0" u="none" strike="noStrike" baseline="0" dirty="0">
                <a:solidFill>
                  <a:srgbClr val="666666"/>
                </a:solidFill>
                <a:latin typeface="LMMono12-Regular"/>
              </a:rPr>
              <a:t>=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LMMono12-Regular"/>
              </a:rPr>
              <a:t>connect(</a:t>
            </a:r>
            <a:r>
              <a:rPr lang="en-US" sz="1800" b="0" i="0" u="none" strike="noStrike" baseline="0" dirty="0">
                <a:solidFill>
                  <a:srgbClr val="BB2121"/>
                </a:solidFill>
                <a:latin typeface="LMMono12-Regular"/>
              </a:rPr>
              <a:t>'IP_ADDRESS:PORT_NUMBER'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LMMono12-Regular"/>
              </a:rPr>
              <a:t>,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LMMono12-Regular"/>
              </a:rPr>
              <a:t>wait_ready</a:t>
            </a:r>
            <a:r>
              <a:rPr lang="en-US" sz="1800" b="0" i="0" u="none" strike="noStrike" baseline="0" dirty="0">
                <a:solidFill>
                  <a:srgbClr val="666666"/>
                </a:solidFill>
                <a:latin typeface="LMMono12-Regular"/>
              </a:rPr>
              <a:t>=</a:t>
            </a:r>
            <a:r>
              <a:rPr lang="en-US" sz="1800" b="1" i="0" u="none" strike="noStrike" baseline="0" dirty="0">
                <a:solidFill>
                  <a:srgbClr val="008000"/>
                </a:solidFill>
                <a:latin typeface="LMMonoLt10-Bold"/>
              </a:rPr>
              <a:t>True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LMMono12-Regular"/>
              </a:rPr>
              <a:t>)</a:t>
            </a:r>
            <a:endParaRPr lang="en-IN" sz="2000" dirty="0"/>
          </a:p>
          <a:p>
            <a:r>
              <a:rPr lang="en-IN" sz="2400" dirty="0"/>
              <a:t>We can use master or vehicle to send messages to the drone</a:t>
            </a:r>
          </a:p>
          <a:p>
            <a:endParaRPr lang="en-IN" sz="2400" dirty="0"/>
          </a:p>
          <a:p>
            <a:endParaRPr lang="en-IN" sz="2400" dirty="0"/>
          </a:p>
          <a:p>
            <a:endParaRPr lang="en-IN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613B4D-40EB-42A8-B03C-F1D5DB822041}"/>
              </a:ext>
            </a:extLst>
          </p:cNvPr>
          <p:cNvSpPr txBox="1"/>
          <p:nvPr/>
        </p:nvSpPr>
        <p:spPr>
          <a:xfrm>
            <a:off x="10916874" y="6346272"/>
            <a:ext cx="105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Page No: 7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733903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E6FC39-D495-4370-9876-678EF1306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SansSerif" panose="00000400000000000000" pitchFamily="2" charset="2"/>
              </a:rPr>
              <a:t>Demo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991775-AD1D-4E0D-9640-C71A714D2E6A}"/>
              </a:ext>
            </a:extLst>
          </p:cNvPr>
          <p:cNvSpPr txBox="1"/>
          <p:nvPr/>
        </p:nvSpPr>
        <p:spPr>
          <a:xfrm>
            <a:off x="10916874" y="6346272"/>
            <a:ext cx="105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Page No: 8</a:t>
            </a:r>
            <a:endParaRPr lang="en-IN" sz="1400" dirty="0"/>
          </a:p>
        </p:txBody>
      </p:sp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FEC8CE5F-ACA3-48C0-852A-96D389F064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7527" y="1259632"/>
            <a:ext cx="8680221" cy="488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063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0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78CAE42-5324-4B5F-B7E6-3386DA6FF3C3}">
  <we:reference id="f12c312d-282a-4734-8843-05915fdfef0b" version="4.3.3.0" store="EXCatalog" storeType="EXCatalog"/>
  <we:alternateReferences>
    <we:reference id="WA104178141" version="4.3.3.0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603</Words>
  <Application>Microsoft Office PowerPoint</Application>
  <PresentationFormat>Widescreen</PresentationFormat>
  <Paragraphs>90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LMMono12-Regular</vt:lpstr>
      <vt:lpstr>LMMonoLt10-Bold</vt:lpstr>
      <vt:lpstr>SansSerif</vt:lpstr>
      <vt:lpstr>Wingdings</vt:lpstr>
      <vt:lpstr>Office Theme</vt:lpstr>
      <vt:lpstr>UAV and UAV Controller Authentication and Communication Security</vt:lpstr>
      <vt:lpstr>Drones(UAVs)</vt:lpstr>
      <vt:lpstr>Motivation</vt:lpstr>
      <vt:lpstr>Goal</vt:lpstr>
      <vt:lpstr>MAVLink Protocol</vt:lpstr>
      <vt:lpstr>Methodology</vt:lpstr>
      <vt:lpstr>Methodology Contd…</vt:lpstr>
      <vt:lpstr>Implementation</vt:lpstr>
      <vt:lpstr>Demo</vt:lpstr>
      <vt:lpstr>Results</vt:lpstr>
      <vt:lpstr>Conclusions and Future Works</vt:lpstr>
      <vt:lpstr>Challenges Faced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Abhinav Kumar</dc:creator>
  <cp:lastModifiedBy>Abhinav Kumar</cp:lastModifiedBy>
  <cp:revision>12</cp:revision>
  <dcterms:created xsi:type="dcterms:W3CDTF">2022-01-06T16:50:00Z</dcterms:created>
  <dcterms:modified xsi:type="dcterms:W3CDTF">2022-01-08T09:08:14Z</dcterms:modified>
</cp:coreProperties>
</file>

<file path=docProps/thumbnail.jpeg>
</file>